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0D2"/>
    <a:srgbClr val="5171E5"/>
    <a:srgbClr val="9783EB"/>
    <a:srgbClr val="88DF57"/>
    <a:srgbClr val="9292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B11AE8-5385-4881-B466-77BCF7301D7A}" type="doc">
      <dgm:prSet loTypeId="urn:microsoft.com/office/officeart/2005/8/layout/radial1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3FC1E71-4BC9-483A-B411-96E4EF912D42}">
      <dgm:prSet phldrT="[Text]"/>
      <dgm:spPr/>
      <dgm:t>
        <a:bodyPr/>
        <a:lstStyle/>
        <a:p>
          <a:r>
            <a:rPr lang="en-US" dirty="0" smtClean="0"/>
            <a:t>Market</a:t>
          </a:r>
          <a:endParaRPr lang="en-US" dirty="0"/>
        </a:p>
      </dgm:t>
    </dgm:pt>
    <dgm:pt modelId="{F8BF5985-92C1-4AF6-AD82-6170EDCF5204}" type="parTrans" cxnId="{F7EBF90A-62F9-4319-B368-97462D2D9081}">
      <dgm:prSet/>
      <dgm:spPr/>
      <dgm:t>
        <a:bodyPr/>
        <a:lstStyle/>
        <a:p>
          <a:endParaRPr lang="en-US"/>
        </a:p>
      </dgm:t>
    </dgm:pt>
    <dgm:pt modelId="{18E6DBBA-6B14-4F86-977D-C6AC0A357532}" type="sibTrans" cxnId="{F7EBF90A-62F9-4319-B368-97462D2D9081}">
      <dgm:prSet/>
      <dgm:spPr/>
      <dgm:t>
        <a:bodyPr/>
        <a:lstStyle/>
        <a:p>
          <a:endParaRPr lang="en-US"/>
        </a:p>
      </dgm:t>
    </dgm:pt>
    <dgm:pt modelId="{A9F75100-0496-4F6C-B015-724D7045F1DF}">
      <dgm:prSet phldrT="[Text]"/>
      <dgm:spPr/>
      <dgm:t>
        <a:bodyPr/>
        <a:lstStyle/>
        <a:p>
          <a:r>
            <a:rPr lang="en-US" dirty="0" smtClean="0"/>
            <a:t>Sellers</a:t>
          </a:r>
          <a:endParaRPr lang="en-US" dirty="0"/>
        </a:p>
      </dgm:t>
    </dgm:pt>
    <dgm:pt modelId="{9069A5AB-AC03-444E-97AA-EFF6BF317C55}" type="parTrans" cxnId="{9C934338-BFD7-45A5-9C5D-F1CD33ECD685}">
      <dgm:prSet/>
      <dgm:spPr/>
      <dgm:t>
        <a:bodyPr/>
        <a:lstStyle/>
        <a:p>
          <a:endParaRPr lang="en-US"/>
        </a:p>
      </dgm:t>
    </dgm:pt>
    <dgm:pt modelId="{32B95D77-CF20-4A02-833C-CFD569F666D0}" type="sibTrans" cxnId="{9C934338-BFD7-45A5-9C5D-F1CD33ECD685}">
      <dgm:prSet/>
      <dgm:spPr/>
      <dgm:t>
        <a:bodyPr/>
        <a:lstStyle/>
        <a:p>
          <a:endParaRPr lang="en-US"/>
        </a:p>
      </dgm:t>
    </dgm:pt>
    <dgm:pt modelId="{62C0DCE3-D5A0-4FDF-98D3-492CC6B69447}">
      <dgm:prSet phldrT="[Text]"/>
      <dgm:spPr/>
      <dgm:t>
        <a:bodyPr/>
        <a:lstStyle/>
        <a:p>
          <a:r>
            <a:rPr lang="en-US" dirty="0" smtClean="0"/>
            <a:t>Buyers</a:t>
          </a:r>
          <a:endParaRPr lang="en-US" dirty="0"/>
        </a:p>
      </dgm:t>
    </dgm:pt>
    <dgm:pt modelId="{AF96CFC2-8B89-435A-AE6C-DEBE2851A02B}" type="parTrans" cxnId="{C558968D-756B-4565-8584-FCE5A13A45B6}">
      <dgm:prSet/>
      <dgm:spPr/>
      <dgm:t>
        <a:bodyPr/>
        <a:lstStyle/>
        <a:p>
          <a:endParaRPr lang="en-US"/>
        </a:p>
      </dgm:t>
    </dgm:pt>
    <dgm:pt modelId="{FCC3620E-C5A7-4CB2-ADBD-0927BDE2664F}" type="sibTrans" cxnId="{C558968D-756B-4565-8584-FCE5A13A45B6}">
      <dgm:prSet/>
      <dgm:spPr/>
      <dgm:t>
        <a:bodyPr/>
        <a:lstStyle/>
        <a:p>
          <a:endParaRPr lang="en-US"/>
        </a:p>
      </dgm:t>
    </dgm:pt>
    <dgm:pt modelId="{91694681-4FD0-4378-9176-8736828AD8BE}" type="pres">
      <dgm:prSet presAssocID="{66B11AE8-5385-4881-B466-77BCF7301D7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AF11B7-DD50-4FB1-859D-176DE679B741}" type="pres">
      <dgm:prSet presAssocID="{C3FC1E71-4BC9-483A-B411-96E4EF912D42}" presName="centerShape" presStyleLbl="node0" presStyleIdx="0" presStyleCnt="1" custLinFactNeighborX="3062" custLinFactNeighborY="35524"/>
      <dgm:spPr/>
      <dgm:t>
        <a:bodyPr/>
        <a:lstStyle/>
        <a:p>
          <a:endParaRPr lang="en-US"/>
        </a:p>
      </dgm:t>
    </dgm:pt>
    <dgm:pt modelId="{CFDC3E7C-69DC-45A8-A3E1-BC341A1A7A1D}" type="pres">
      <dgm:prSet presAssocID="{9069A5AB-AC03-444E-97AA-EFF6BF317C55}" presName="Name9" presStyleLbl="parChTrans1D2" presStyleIdx="0" presStyleCnt="2"/>
      <dgm:spPr/>
      <dgm:t>
        <a:bodyPr/>
        <a:lstStyle/>
        <a:p>
          <a:endParaRPr lang="en-US"/>
        </a:p>
      </dgm:t>
    </dgm:pt>
    <dgm:pt modelId="{34077824-293A-48C9-B3FA-481947DF1B02}" type="pres">
      <dgm:prSet presAssocID="{9069A5AB-AC03-444E-97AA-EFF6BF317C55}" presName="connTx" presStyleLbl="parChTrans1D2" presStyleIdx="0" presStyleCnt="2"/>
      <dgm:spPr/>
      <dgm:t>
        <a:bodyPr/>
        <a:lstStyle/>
        <a:p>
          <a:endParaRPr lang="en-US"/>
        </a:p>
      </dgm:t>
    </dgm:pt>
    <dgm:pt modelId="{2A3B9000-4ACD-43D2-879E-9D3E049A7998}" type="pres">
      <dgm:prSet presAssocID="{A9F75100-0496-4F6C-B015-724D7045F1DF}" presName="node" presStyleLbl="node1" presStyleIdx="0" presStyleCnt="2" custRadScaleRad="104227" custRadScaleInc="-51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95988-A4C5-4DE8-9E44-7384C5544FC1}" type="pres">
      <dgm:prSet presAssocID="{AF96CFC2-8B89-435A-AE6C-DEBE2851A02B}" presName="Name9" presStyleLbl="parChTrans1D2" presStyleIdx="1" presStyleCnt="2"/>
      <dgm:spPr/>
      <dgm:t>
        <a:bodyPr/>
        <a:lstStyle/>
        <a:p>
          <a:endParaRPr lang="en-US"/>
        </a:p>
      </dgm:t>
    </dgm:pt>
    <dgm:pt modelId="{870A8929-E40E-444D-8617-051881C6A6BB}" type="pres">
      <dgm:prSet presAssocID="{AF96CFC2-8B89-435A-AE6C-DEBE2851A02B}" presName="connTx" presStyleLbl="parChTrans1D2" presStyleIdx="1" presStyleCnt="2"/>
      <dgm:spPr/>
      <dgm:t>
        <a:bodyPr/>
        <a:lstStyle/>
        <a:p>
          <a:endParaRPr lang="en-US"/>
        </a:p>
      </dgm:t>
    </dgm:pt>
    <dgm:pt modelId="{16390531-4570-433B-9F59-BC111ED2557D}" type="pres">
      <dgm:prSet presAssocID="{62C0DCE3-D5A0-4FDF-98D3-492CC6B69447}" presName="node" presStyleLbl="node1" presStyleIdx="1" presStyleCnt="2" custRadScaleRad="112885" custRadScaleInc="-1434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B61600-77CD-4A08-A1A2-06A51D0464CE}" type="presOf" srcId="{66B11AE8-5385-4881-B466-77BCF7301D7A}" destId="{91694681-4FD0-4378-9176-8736828AD8BE}" srcOrd="0" destOrd="0" presId="urn:microsoft.com/office/officeart/2005/8/layout/radial1"/>
    <dgm:cxn modelId="{AD60A348-A629-4575-9505-E8499E613CBB}" type="presOf" srcId="{AF96CFC2-8B89-435A-AE6C-DEBE2851A02B}" destId="{870A8929-E40E-444D-8617-051881C6A6BB}" srcOrd="1" destOrd="0" presId="urn:microsoft.com/office/officeart/2005/8/layout/radial1"/>
    <dgm:cxn modelId="{EA0B38E4-FA1A-498B-A207-3CC017AE5BAC}" type="presOf" srcId="{9069A5AB-AC03-444E-97AA-EFF6BF317C55}" destId="{34077824-293A-48C9-B3FA-481947DF1B02}" srcOrd="1" destOrd="0" presId="urn:microsoft.com/office/officeart/2005/8/layout/radial1"/>
    <dgm:cxn modelId="{C558968D-756B-4565-8584-FCE5A13A45B6}" srcId="{C3FC1E71-4BC9-483A-B411-96E4EF912D42}" destId="{62C0DCE3-D5A0-4FDF-98D3-492CC6B69447}" srcOrd="1" destOrd="0" parTransId="{AF96CFC2-8B89-435A-AE6C-DEBE2851A02B}" sibTransId="{FCC3620E-C5A7-4CB2-ADBD-0927BDE2664F}"/>
    <dgm:cxn modelId="{26840736-7454-4AA3-9FE9-A6CB2FB92E9C}" type="presOf" srcId="{AF96CFC2-8B89-435A-AE6C-DEBE2851A02B}" destId="{78F95988-A4C5-4DE8-9E44-7384C5544FC1}" srcOrd="0" destOrd="0" presId="urn:microsoft.com/office/officeart/2005/8/layout/radial1"/>
    <dgm:cxn modelId="{4F332E16-4BFC-4D8C-9AD3-A5C9186C074F}" type="presOf" srcId="{9069A5AB-AC03-444E-97AA-EFF6BF317C55}" destId="{CFDC3E7C-69DC-45A8-A3E1-BC341A1A7A1D}" srcOrd="0" destOrd="0" presId="urn:microsoft.com/office/officeart/2005/8/layout/radial1"/>
    <dgm:cxn modelId="{93EF8929-9C4C-4606-9D24-C73AD817198B}" type="presOf" srcId="{A9F75100-0496-4F6C-B015-724D7045F1DF}" destId="{2A3B9000-4ACD-43D2-879E-9D3E049A7998}" srcOrd="0" destOrd="0" presId="urn:microsoft.com/office/officeart/2005/8/layout/radial1"/>
    <dgm:cxn modelId="{7298931E-348C-4A5D-BC6A-FB440B0E122A}" type="presOf" srcId="{C3FC1E71-4BC9-483A-B411-96E4EF912D42}" destId="{4BAF11B7-DD50-4FB1-859D-176DE679B741}" srcOrd="0" destOrd="0" presId="urn:microsoft.com/office/officeart/2005/8/layout/radial1"/>
    <dgm:cxn modelId="{0A43947F-66EF-44BD-B141-F41FD4A83290}" type="presOf" srcId="{62C0DCE3-D5A0-4FDF-98D3-492CC6B69447}" destId="{16390531-4570-433B-9F59-BC111ED2557D}" srcOrd="0" destOrd="0" presId="urn:microsoft.com/office/officeart/2005/8/layout/radial1"/>
    <dgm:cxn modelId="{F7EBF90A-62F9-4319-B368-97462D2D9081}" srcId="{66B11AE8-5385-4881-B466-77BCF7301D7A}" destId="{C3FC1E71-4BC9-483A-B411-96E4EF912D42}" srcOrd="0" destOrd="0" parTransId="{F8BF5985-92C1-4AF6-AD82-6170EDCF5204}" sibTransId="{18E6DBBA-6B14-4F86-977D-C6AC0A357532}"/>
    <dgm:cxn modelId="{9C934338-BFD7-45A5-9C5D-F1CD33ECD685}" srcId="{C3FC1E71-4BC9-483A-B411-96E4EF912D42}" destId="{A9F75100-0496-4F6C-B015-724D7045F1DF}" srcOrd="0" destOrd="0" parTransId="{9069A5AB-AC03-444E-97AA-EFF6BF317C55}" sibTransId="{32B95D77-CF20-4A02-833C-CFD569F666D0}"/>
    <dgm:cxn modelId="{04761E73-17A2-456B-AD22-F0DB210DC77B}" type="presParOf" srcId="{91694681-4FD0-4378-9176-8736828AD8BE}" destId="{4BAF11B7-DD50-4FB1-859D-176DE679B741}" srcOrd="0" destOrd="0" presId="urn:microsoft.com/office/officeart/2005/8/layout/radial1"/>
    <dgm:cxn modelId="{A26BFD24-1B90-4BCC-B542-C7C10BC6C283}" type="presParOf" srcId="{91694681-4FD0-4378-9176-8736828AD8BE}" destId="{CFDC3E7C-69DC-45A8-A3E1-BC341A1A7A1D}" srcOrd="1" destOrd="0" presId="urn:microsoft.com/office/officeart/2005/8/layout/radial1"/>
    <dgm:cxn modelId="{C795CD75-51F9-4C7D-94E2-2785FA21261C}" type="presParOf" srcId="{CFDC3E7C-69DC-45A8-A3E1-BC341A1A7A1D}" destId="{34077824-293A-48C9-B3FA-481947DF1B02}" srcOrd="0" destOrd="0" presId="urn:microsoft.com/office/officeart/2005/8/layout/radial1"/>
    <dgm:cxn modelId="{298716DB-6D33-4F26-BF1C-E09207E106A1}" type="presParOf" srcId="{91694681-4FD0-4378-9176-8736828AD8BE}" destId="{2A3B9000-4ACD-43D2-879E-9D3E049A7998}" srcOrd="2" destOrd="0" presId="urn:microsoft.com/office/officeart/2005/8/layout/radial1"/>
    <dgm:cxn modelId="{04D13DC2-BE1C-4A4B-B057-876C314E8F04}" type="presParOf" srcId="{91694681-4FD0-4378-9176-8736828AD8BE}" destId="{78F95988-A4C5-4DE8-9E44-7384C5544FC1}" srcOrd="3" destOrd="0" presId="urn:microsoft.com/office/officeart/2005/8/layout/radial1"/>
    <dgm:cxn modelId="{4CB686DD-20FF-4547-800A-F94E570F32C6}" type="presParOf" srcId="{78F95988-A4C5-4DE8-9E44-7384C5544FC1}" destId="{870A8929-E40E-444D-8617-051881C6A6BB}" srcOrd="0" destOrd="0" presId="urn:microsoft.com/office/officeart/2005/8/layout/radial1"/>
    <dgm:cxn modelId="{040A7846-E289-4E04-9A72-6CC3242A2FCB}" type="presParOf" srcId="{91694681-4FD0-4378-9176-8736828AD8BE}" destId="{16390531-4570-433B-9F59-BC111ED2557D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AF11B7-DD50-4FB1-859D-176DE679B741}">
      <dsp:nvSpPr>
        <dsp:cNvPr id="0" name=""/>
        <dsp:cNvSpPr/>
      </dsp:nvSpPr>
      <dsp:spPr>
        <a:xfrm>
          <a:off x="1595832" y="3051458"/>
          <a:ext cx="1370037" cy="1370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Market</a:t>
          </a:r>
          <a:endParaRPr lang="en-US" sz="2500" kern="1200" dirty="0"/>
        </a:p>
      </dsp:txBody>
      <dsp:txXfrm>
        <a:off x="1595832" y="3051458"/>
        <a:ext cx="1370037" cy="1370037"/>
      </dsp:txXfrm>
    </dsp:sp>
    <dsp:sp modelId="{CFDC3E7C-69DC-45A8-A3E1-BC341A1A7A1D}">
      <dsp:nvSpPr>
        <dsp:cNvPr id="0" name=""/>
        <dsp:cNvSpPr/>
      </dsp:nvSpPr>
      <dsp:spPr>
        <a:xfrm rot="14411272">
          <a:off x="771006" y="2436081"/>
          <a:ext cx="1562003" cy="56777"/>
        </a:xfrm>
        <a:custGeom>
          <a:avLst/>
          <a:gdLst/>
          <a:ahLst/>
          <a:cxnLst/>
          <a:rect l="0" t="0" r="0" b="0"/>
          <a:pathLst>
            <a:path>
              <a:moveTo>
                <a:pt x="0" y="28388"/>
              </a:moveTo>
              <a:lnTo>
                <a:pt x="1562003" y="2838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4411272">
        <a:off x="1512958" y="2425420"/>
        <a:ext cx="78100" cy="78100"/>
      </dsp:txXfrm>
    </dsp:sp>
    <dsp:sp modelId="{2A3B9000-4ACD-43D2-879E-9D3E049A7998}">
      <dsp:nvSpPr>
        <dsp:cNvPr id="0" name=""/>
        <dsp:cNvSpPr/>
      </dsp:nvSpPr>
      <dsp:spPr>
        <a:xfrm>
          <a:off x="138146" y="507444"/>
          <a:ext cx="1370037" cy="13700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Sellers</a:t>
          </a:r>
          <a:endParaRPr lang="en-US" sz="2600" kern="1200" dirty="0"/>
        </a:p>
      </dsp:txBody>
      <dsp:txXfrm>
        <a:off x="138146" y="507444"/>
        <a:ext cx="1370037" cy="1370037"/>
      </dsp:txXfrm>
    </dsp:sp>
    <dsp:sp modelId="{78F95988-A4C5-4DE8-9E44-7384C5544FC1}">
      <dsp:nvSpPr>
        <dsp:cNvPr id="0" name=""/>
        <dsp:cNvSpPr/>
      </dsp:nvSpPr>
      <dsp:spPr>
        <a:xfrm rot="17910983">
          <a:off x="2211923" y="2440405"/>
          <a:ext cx="1515386" cy="56777"/>
        </a:xfrm>
        <a:custGeom>
          <a:avLst/>
          <a:gdLst/>
          <a:ahLst/>
          <a:cxnLst/>
          <a:rect l="0" t="0" r="0" b="0"/>
          <a:pathLst>
            <a:path>
              <a:moveTo>
                <a:pt x="0" y="28388"/>
              </a:moveTo>
              <a:lnTo>
                <a:pt x="1515386" y="2838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7910983">
        <a:off x="2931731" y="2430909"/>
        <a:ext cx="75769" cy="75769"/>
      </dsp:txXfrm>
    </dsp:sp>
    <dsp:sp modelId="{16390531-4570-433B-9F59-BC111ED2557D}">
      <dsp:nvSpPr>
        <dsp:cNvPr id="0" name=""/>
        <dsp:cNvSpPr/>
      </dsp:nvSpPr>
      <dsp:spPr>
        <a:xfrm>
          <a:off x="2973362" y="516092"/>
          <a:ext cx="1370037" cy="1370037"/>
        </a:xfrm>
        <a:prstGeom prst="ellipse">
          <a:avLst/>
        </a:prstGeom>
        <a:solidFill>
          <a:schemeClr val="accent2">
            <a:hueOff val="2817852"/>
            <a:satOff val="-20162"/>
            <a:lumOff val="-1177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Buyers</a:t>
          </a:r>
          <a:endParaRPr lang="en-US" sz="2600" kern="1200" dirty="0"/>
        </a:p>
      </dsp:txBody>
      <dsp:txXfrm>
        <a:off x="2973362" y="516092"/>
        <a:ext cx="1370037" cy="1370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FC9A5-7E5A-45CE-8619-F5F243F7649A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2B17A-801F-4040-9159-0252B6CF31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720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4ED2612-2827-4B93-9F31-A41D2E85D39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246942C-E537-48A0-B634-1CB455C90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Are you an informed buyer/consumer? Or do you simply buy on impulse without any prior research?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619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28600"/>
            <a:ext cx="4191000" cy="589788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Monopolistic Competition</a:t>
            </a:r>
          </a:p>
          <a:p>
            <a:pPr lvl="1"/>
            <a:r>
              <a:rPr lang="en-US" dirty="0" smtClean="0"/>
              <a:t>Differs from Perfect Competition in that sellers offer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</a:t>
            </a:r>
            <a:r>
              <a:rPr lang="en-US" dirty="0" smtClean="0"/>
              <a:t>, rather than identical, product.</a:t>
            </a:r>
          </a:p>
          <a:p>
            <a:pPr lvl="1"/>
            <a:endParaRPr lang="en-US" dirty="0"/>
          </a:p>
          <a:p>
            <a:r>
              <a:rPr lang="en-US" dirty="0" smtClean="0"/>
              <a:t>Unique Products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29337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9966"/>
            <a:ext cx="273367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0487" y="3862388"/>
            <a:ext cx="2225479" cy="276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475219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else is there?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7030A0"/>
                </a:solidFill>
              </a:rPr>
              <a:t>Product Differentiation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</a:p>
          <a:p>
            <a:pPr lvl="1"/>
            <a:r>
              <a:rPr lang="en-US" dirty="0" smtClean="0"/>
              <a:t>Identifying differences between two or more things</a:t>
            </a:r>
          </a:p>
          <a:p>
            <a:pPr lvl="1"/>
            <a:endParaRPr lang="en-US" dirty="0"/>
          </a:p>
          <a:p>
            <a:r>
              <a:rPr lang="en-US" dirty="0" smtClean="0"/>
              <a:t>Product Differentiation</a:t>
            </a:r>
          </a:p>
          <a:p>
            <a:pPr lvl="1"/>
            <a:r>
              <a:rPr lang="en-US" dirty="0" smtClean="0"/>
              <a:t>A technique used by sellers to separate themselves from the competition 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display a uniqueness</a:t>
            </a:r>
            <a:r>
              <a:rPr lang="en-US" dirty="0" smtClean="0"/>
              <a:t> to attract consumers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B050"/>
                </a:solidFill>
              </a:rPr>
              <a:t>Nonprice Competition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Competition based on other variables besides price.</a:t>
            </a:r>
          </a:p>
          <a:p>
            <a:pPr lvl="1"/>
            <a:r>
              <a:rPr lang="en-US" dirty="0" smtClean="0"/>
              <a:t>Example: Nike’s versus Payless</a:t>
            </a:r>
          </a:p>
          <a:p>
            <a:pPr lvl="2"/>
            <a:r>
              <a:rPr lang="en-US" dirty="0" smtClean="0"/>
              <a:t>Both are shoes, but one has a recognizable brand whereas the other is economical.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562600"/>
            <a:ext cx="1696819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48275"/>
            <a:ext cx="11049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3640154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Informed Buyer Project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600" u="sng" dirty="0" smtClean="0">
                <a:solidFill>
                  <a:srgbClr val="7030A0"/>
                </a:solidFill>
              </a:rPr>
              <a:t>Carefully read handout</a:t>
            </a:r>
          </a:p>
          <a:p>
            <a:pPr algn="ctr"/>
            <a:endParaRPr lang="en-US" sz="3600" dirty="0"/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Use </a:t>
            </a:r>
            <a:r>
              <a:rPr lang="en-US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rubric</a:t>
            </a:r>
            <a:r>
              <a:rPr lang="en-US" sz="3600" dirty="0" smtClean="0"/>
              <a:t> to guide project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Questions? Concerns?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Check the Wiki!</a:t>
            </a:r>
            <a:endParaRPr lang="en-US" sz="3600" dirty="0"/>
          </a:p>
        </p:txBody>
      </p:sp>
      <p:sp>
        <p:nvSpPr>
          <p:cNvPr id="4" name="Down Arrow 3"/>
          <p:cNvSpPr/>
          <p:nvPr/>
        </p:nvSpPr>
        <p:spPr>
          <a:xfrm>
            <a:off x="2971800" y="2743200"/>
            <a:ext cx="762000" cy="457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521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5555 L 3.33333E-6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Highly Competitive Markets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9647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Perfect Competition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608097430"/>
              </p:ext>
            </p:extLst>
          </p:nvPr>
        </p:nvGraphicFramePr>
        <p:xfrm>
          <a:off x="0" y="1447800"/>
          <a:ext cx="4343400" cy="494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200" y="1536192"/>
            <a:ext cx="4114800" cy="501700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Equality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 smtClean="0"/>
              <a:t>No one group can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</a:t>
            </a:r>
            <a:r>
              <a:rPr lang="en-US" dirty="0" smtClean="0"/>
              <a:t> the market!</a:t>
            </a:r>
          </a:p>
          <a:p>
            <a:pPr lvl="2"/>
            <a:r>
              <a:rPr lang="en-US" sz="1800" dirty="0" smtClean="0"/>
              <a:t>No control over </a:t>
            </a:r>
            <a:r>
              <a:rPr lang="en-US" sz="1800" dirty="0" smtClean="0">
                <a:solidFill>
                  <a:srgbClr val="00B050"/>
                </a:solidFill>
              </a:rPr>
              <a:t>demand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00B0F0"/>
                </a:solidFill>
              </a:rPr>
              <a:t>supply</a:t>
            </a:r>
            <a:r>
              <a:rPr lang="en-US" sz="1800" dirty="0" smtClean="0"/>
              <a:t>, or </a:t>
            </a:r>
            <a:r>
              <a:rPr lang="en-US" sz="1800" dirty="0" smtClean="0">
                <a:solidFill>
                  <a:srgbClr val="7030A0"/>
                </a:solidFill>
              </a:rPr>
              <a:t>prices</a:t>
            </a:r>
            <a:r>
              <a:rPr lang="en-US" sz="1800" dirty="0" smtClean="0"/>
              <a:t>!</a:t>
            </a:r>
          </a:p>
          <a:p>
            <a:r>
              <a:rPr lang="en-US" dirty="0" smtClean="0"/>
              <a:t>Perfect Characteristics:</a:t>
            </a:r>
          </a:p>
          <a:p>
            <a:pPr lvl="1"/>
            <a:r>
              <a:rPr lang="en-US" sz="1800" dirty="0" smtClean="0"/>
              <a:t>Many buyers and sellers act </a:t>
            </a:r>
            <a:r>
              <a:rPr lang="en-US" sz="1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independently</a:t>
            </a:r>
          </a:p>
          <a:p>
            <a:pPr lvl="1"/>
            <a:r>
              <a:rPr lang="en-US" sz="1800" dirty="0" smtClean="0"/>
              <a:t>Sellers offer </a:t>
            </a:r>
            <a:r>
              <a:rPr lang="en-US" sz="1800" i="1" dirty="0" smtClean="0">
                <a:solidFill>
                  <a:srgbClr val="C00000"/>
                </a:solidFill>
              </a:rPr>
              <a:t>identical products</a:t>
            </a:r>
          </a:p>
          <a:p>
            <a:pPr lvl="1"/>
            <a:r>
              <a:rPr lang="en-US" sz="1800" dirty="0" smtClean="0"/>
              <a:t>Buyers are </a:t>
            </a:r>
            <a:r>
              <a:rPr lang="en-US" sz="1800" b="1" dirty="0" smtClean="0">
                <a:solidFill>
                  <a:srgbClr val="9292F0"/>
                </a:solidFill>
              </a:rPr>
              <a:t>well informed </a:t>
            </a:r>
            <a:r>
              <a:rPr lang="en-US" sz="1800" dirty="0" smtClean="0"/>
              <a:t>about products</a:t>
            </a:r>
          </a:p>
          <a:p>
            <a:pPr lvl="1"/>
            <a:r>
              <a:rPr lang="en-US" sz="1800" dirty="0" smtClean="0"/>
              <a:t>Sellers can </a:t>
            </a:r>
            <a:r>
              <a:rPr lang="en-US" sz="1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 or exit the market easily</a:t>
            </a:r>
            <a:endParaRPr lang="en-US" sz="1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qual 8"/>
          <p:cNvSpPr/>
          <p:nvPr/>
        </p:nvSpPr>
        <p:spPr>
          <a:xfrm>
            <a:off x="1752600" y="2362200"/>
            <a:ext cx="990600" cy="914400"/>
          </a:xfrm>
          <a:prstGeom prst="mathEqua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689668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BAF11B7-DD50-4FB1-859D-176DE679B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4BAF11B7-DD50-4FB1-859D-176DE679B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4BAF11B7-DD50-4FB1-859D-176DE679B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DC3E7C-69DC-45A8-A3E1-BC341A1A7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CFDC3E7C-69DC-45A8-A3E1-BC341A1A7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CFDC3E7C-69DC-45A8-A3E1-BC341A1A7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A3B9000-4ACD-43D2-879E-9D3E049A7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graphicEl>
                                              <a:dgm id="{2A3B9000-4ACD-43D2-879E-9D3E049A7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graphicEl>
                                              <a:dgm id="{2A3B9000-4ACD-43D2-879E-9D3E049A7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8F95988-A4C5-4DE8-9E44-7384C5544F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graphicEl>
                                              <a:dgm id="{78F95988-A4C5-4DE8-9E44-7384C5544F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graphicEl>
                                              <a:dgm id="{78F95988-A4C5-4DE8-9E44-7384C5544F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390531-4570-433B-9F59-BC111ED255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graphicEl>
                                              <a:dgm id="{16390531-4570-433B-9F59-BC111ED255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dgm id="{16390531-4570-433B-9F59-BC111ED255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90490" y="2723827"/>
            <a:ext cx="1219200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4191000" y="5410200"/>
            <a:ext cx="1219200" cy="1143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4665239" y="2886556"/>
            <a:ext cx="1219200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309966" y="5562600"/>
            <a:ext cx="1219200" cy="1143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426203" y="1371600"/>
            <a:ext cx="1219200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172200" y="4083800"/>
            <a:ext cx="1219200" cy="114300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81800" y="1066800"/>
            <a:ext cx="1219200" cy="1143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Buyer</a:t>
            </a:r>
            <a:endParaRPr lang="en-US" sz="2800" dirty="0"/>
          </a:p>
        </p:txBody>
      </p:sp>
      <p:sp>
        <p:nvSpPr>
          <p:cNvPr id="14" name="Rectangle 13"/>
          <p:cNvSpPr/>
          <p:nvPr/>
        </p:nvSpPr>
        <p:spPr>
          <a:xfrm>
            <a:off x="221350" y="166127"/>
            <a:ext cx="7195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Many Buyers and Sellers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29121" y="3651139"/>
            <a:ext cx="1380890" cy="1352873"/>
          </a:xfrm>
          <a:prstGeom prst="ellipse">
            <a:avLst/>
          </a:prstGeom>
          <a:solidFill>
            <a:srgbClr val="88DF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1651611" y="5410200"/>
            <a:ext cx="1380890" cy="1352873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4503549" y="930543"/>
            <a:ext cx="1380890" cy="135287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3128845" y="3856493"/>
            <a:ext cx="1380890" cy="1352873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6620110" y="2307955"/>
            <a:ext cx="1380890" cy="1352873"/>
          </a:xfrm>
          <a:prstGeom prst="ellips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6781800" y="5505127"/>
            <a:ext cx="1380890" cy="1352873"/>
          </a:xfrm>
          <a:prstGeom prst="ellipse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2128433" y="1216293"/>
            <a:ext cx="1380890" cy="1352873"/>
          </a:xfrm>
          <a:prstGeom prst="ellipse">
            <a:avLst/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1539446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a lot of people!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3657600" cy="29260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does it mean?</a:t>
            </a:r>
          </a:p>
          <a:p>
            <a:pPr lvl="1"/>
            <a:r>
              <a:rPr lang="en-US" dirty="0" smtClean="0"/>
              <a:t>Having all those buyers and sellers keeps the market </a:t>
            </a: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competitive.</a:t>
            </a:r>
          </a:p>
          <a:p>
            <a:pPr lvl="1"/>
            <a:r>
              <a:rPr lang="en-US" dirty="0" smtClean="0"/>
              <a:t>No one person can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or alter </a:t>
            </a:r>
            <a:r>
              <a:rPr lang="en-US" dirty="0" smtClean="0"/>
              <a:t>the market on their own!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 influences the market?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Producer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  <p:pic>
        <p:nvPicPr>
          <p:cNvPr id="1026" name="Picture 2" descr="C:\Users\Michael\AppData\Local\Microsoft\Windows\Temporary Internet Files\Content.IE5\ITEMY92Y\MP9004442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71616"/>
            <a:ext cx="3657600" cy="154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chael\AppData\Local\Microsoft\Windows\Temporary Internet Files\Content.IE5\LY2OF185\MP90038268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68492"/>
            <a:ext cx="2627800" cy="1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927112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Perfect Competition</a:t>
            </a:r>
          </a:p>
          <a:p>
            <a:pPr lvl="1"/>
            <a:r>
              <a:rPr lang="en-US" sz="2000" dirty="0" smtClean="0"/>
              <a:t>Apples to Apples instead of Apples to Oranges</a:t>
            </a:r>
          </a:p>
          <a:p>
            <a:r>
              <a:rPr lang="en-US" sz="2400" dirty="0" smtClean="0"/>
              <a:t>Buyers choose on </a:t>
            </a:r>
            <a:r>
              <a:rPr lang="en-US" sz="2400" dirty="0" smtClean="0">
                <a:solidFill>
                  <a:srgbClr val="978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Price </a:t>
            </a:r>
            <a:r>
              <a:rPr lang="en-US" sz="2400" dirty="0" smtClean="0"/>
              <a:t>not </a:t>
            </a:r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</a:t>
            </a:r>
          </a:p>
          <a:p>
            <a:endParaRPr lang="en-US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Nonidentical Products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 features lead to single-firm markets</a:t>
            </a:r>
          </a:p>
          <a:p>
            <a:pPr lvl="1"/>
            <a:endParaRPr 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Monopolies</a:t>
            </a:r>
          </a:p>
          <a:p>
            <a:pPr lvl="1"/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seller controls all production of a good or service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152400"/>
            <a:ext cx="6509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Identical products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2814637" cy="4340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426990"/>
            <a:ext cx="1567737" cy="1418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605183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620000" cy="1143000"/>
          </a:xfrm>
        </p:spPr>
        <p:txBody>
          <a:bodyPr/>
          <a:lstStyle/>
          <a:p>
            <a:r>
              <a:rPr lang="en-US" dirty="0" smtClean="0"/>
              <a:t>Are you an Informed Buyer?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to be an informed buyer!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Research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Comparison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Inexpensive, not Cheap!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Discounts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Bargains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3429000" cy="3834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02323737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p Arrow 4"/>
          <p:cNvSpPr/>
          <p:nvPr/>
        </p:nvSpPr>
        <p:spPr>
          <a:xfrm>
            <a:off x="2335075" y="533400"/>
            <a:ext cx="3962400" cy="1295400"/>
          </a:xfrm>
          <a:prstGeom prst="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Perfect</a:t>
            </a:r>
          </a:p>
          <a:p>
            <a:pPr algn="ctr"/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35200" y="1828800"/>
            <a:ext cx="1962151" cy="1504788"/>
          </a:xfrm>
          <a:prstGeom prst="rect">
            <a:avLst/>
          </a:prstGeom>
          <a:solidFill>
            <a:srgbClr val="5171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Monopolistic</a:t>
            </a:r>
          </a:p>
          <a:p>
            <a:pPr algn="ctr"/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35200" y="3333588"/>
            <a:ext cx="1962151" cy="1395978"/>
          </a:xfrm>
          <a:prstGeom prst="rect">
            <a:avLst/>
          </a:prstGeom>
          <a:solidFill>
            <a:srgbClr val="64A0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Oligopoly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2335075" y="4729566"/>
            <a:ext cx="3962400" cy="152400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Pure Monopoly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1373348" y="2251522"/>
            <a:ext cx="47257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More Competition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2147161" y="2476182"/>
            <a:ext cx="533400" cy="1305006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5291717" y="2251522"/>
            <a:ext cx="37658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Less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Competition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687873" y="2419191"/>
            <a:ext cx="609600" cy="141898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282082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8322" y="2394488"/>
            <a:ext cx="475297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27066" y="219125"/>
            <a:ext cx="4115486" cy="175432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Monopolistic 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Competition</a:t>
            </a:r>
            <a:endParaRPr lang="en-US" sz="54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9" name="Picture 3" descr="C:\Users\Michael\AppData\Local\Microsoft\Windows\Temporary Internet Files\Content.IE5\LY2OF185\MC90044121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6926" y="5537738"/>
            <a:ext cx="1735765" cy="114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7401009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djacenc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178</TotalTime>
  <Words>319</Words>
  <Application>Microsoft Office PowerPoint</Application>
  <PresentationFormat>On-screen Show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Adjacency</vt:lpstr>
      <vt:lpstr>Module</vt:lpstr>
      <vt:lpstr>Do Now</vt:lpstr>
      <vt:lpstr>Highly Competitive Markets</vt:lpstr>
      <vt:lpstr>Perfect Competition</vt:lpstr>
      <vt:lpstr>Slide 4</vt:lpstr>
      <vt:lpstr>That’s a lot of people!</vt:lpstr>
      <vt:lpstr>Slide 6</vt:lpstr>
      <vt:lpstr>Are you an Informed Buyer?</vt:lpstr>
      <vt:lpstr>Slide 8</vt:lpstr>
      <vt:lpstr>Slide 9</vt:lpstr>
      <vt:lpstr>Slide 10</vt:lpstr>
      <vt:lpstr>What else is there?</vt:lpstr>
      <vt:lpstr>Informed Buyer Project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Michael</dc:creator>
  <cp:lastModifiedBy>Mike</cp:lastModifiedBy>
  <cp:revision>10</cp:revision>
  <dcterms:created xsi:type="dcterms:W3CDTF">2011-03-28T16:03:06Z</dcterms:created>
  <dcterms:modified xsi:type="dcterms:W3CDTF">2011-03-29T16:07:39Z</dcterms:modified>
</cp:coreProperties>
</file>